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4"/>
  </p:sldMasterIdLst>
  <p:notesMasterIdLst>
    <p:notesMasterId r:id="rId35"/>
  </p:notesMasterIdLst>
  <p:handoutMasterIdLst>
    <p:handoutMasterId r:id="rId36"/>
  </p:handoutMasterIdLst>
  <p:sldIdLst>
    <p:sldId id="346" r:id="rId5"/>
    <p:sldId id="365" r:id="rId6"/>
    <p:sldId id="382" r:id="rId7"/>
    <p:sldId id="383" r:id="rId8"/>
    <p:sldId id="360" r:id="rId9"/>
    <p:sldId id="376" r:id="rId10"/>
    <p:sldId id="319" r:id="rId11"/>
    <p:sldId id="375" r:id="rId12"/>
    <p:sldId id="368" r:id="rId13"/>
    <p:sldId id="369" r:id="rId14"/>
    <p:sldId id="377" r:id="rId15"/>
    <p:sldId id="372" r:id="rId16"/>
    <p:sldId id="378" r:id="rId17"/>
    <p:sldId id="379" r:id="rId18"/>
    <p:sldId id="361" r:id="rId19"/>
    <p:sldId id="362" r:id="rId20"/>
    <p:sldId id="380" r:id="rId21"/>
    <p:sldId id="373" r:id="rId22"/>
    <p:sldId id="381" r:id="rId23"/>
    <p:sldId id="374" r:id="rId24"/>
    <p:sldId id="367" r:id="rId25"/>
    <p:sldId id="384" r:id="rId26"/>
    <p:sldId id="385" r:id="rId27"/>
    <p:sldId id="386" r:id="rId28"/>
    <p:sldId id="387" r:id="rId29"/>
    <p:sldId id="371" r:id="rId30"/>
    <p:sldId id="388" r:id="rId31"/>
    <p:sldId id="370" r:id="rId32"/>
    <p:sldId id="389" r:id="rId33"/>
    <p:sldId id="363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" userDrawn="1">
          <p15:clr>
            <a:srgbClr val="A4A3A4"/>
          </p15:clr>
        </p15:guide>
        <p15:guide id="3" orient="horz" pos="4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505E3EF-67EA-436B-97B2-0124C06EBD24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50" autoAdjust="0"/>
  </p:normalViewPr>
  <p:slideViewPr>
    <p:cSldViewPr snapToGrid="0">
      <p:cViewPr varScale="1">
        <p:scale>
          <a:sx n="76" d="100"/>
          <a:sy n="76" d="100"/>
        </p:scale>
        <p:origin x="134" y="48"/>
      </p:cViewPr>
      <p:guideLst>
        <p:guide pos="384"/>
        <p:guide orient="horz" pos="432"/>
      </p:guideLst>
    </p:cSldViewPr>
  </p:slideViewPr>
  <p:outlineViewPr>
    <p:cViewPr>
      <p:scale>
        <a:sx n="33" d="100"/>
        <a:sy n="33" d="100"/>
      </p:scale>
      <p:origin x="0" y="-75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5021B7-1B22-1F4A-A113-AD9D82C884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77A52A-2D7B-7979-E74E-A2537ABF3D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000991-0BD2-4555-82A9-FE70E0B25E9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346254-8EAF-6B93-3D5E-58ABE07798C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867B0-261F-6078-23E1-11AF939E64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6AE50-8885-4B23-A76A-E66140BA91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974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AA0BC-6609-4556-8B76-A1EDF3B4E98C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0A596-7141-45E9-836C-E46714670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599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637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9D3DE-13A0-A03E-D1CB-34646856D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86C151-C7CF-8333-EBC4-AF1B9A069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472DCA-2E1A-3BD9-CD5A-7FA5968D27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A9390-C1E6-071D-0D91-3F0F910F37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656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AB7AD-88F1-BA91-C492-B68D7D440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F59335-5A1D-3A47-4CD5-6886CFFB3B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13EF24-FFA1-C4C5-191D-E48D8E556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4752D9-A6E4-1F04-85DB-5CBFAAF575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575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43657-5E5A-649D-7A5B-1F942BEF9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55D0D3-2460-1676-D916-E16B83FA3F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BF09C4-A032-64B0-6C14-D845AC288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93BF7-5F6B-ABAC-1133-DFDB038E9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670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D6B5-336D-B918-4E2C-4EF98D657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0DC5CA-0E4D-4748-2031-C745A593C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B32A8F-B5D1-5236-4874-A2431A923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5E7A1-F9AE-A71B-5431-B44D05B092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778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CB97C-6BD9-EC0B-520F-D67CB92A9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C7DC35-8636-DFCA-EFE5-F24649499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96C49D-677B-6980-2CB8-5D66C720D4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56996-ACDD-64EB-67E9-3C0E01D81D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599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483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52A7C-7DD7-CF5C-9299-9D2B05AA2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236BA-0C45-986D-92DF-5D8F54D34D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DC325E-88E1-9C08-4943-862143209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B9A60-0570-AC58-A69F-0B134222A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670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CF2E9-1C71-5ACD-B8C6-1FA6484D9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22BBD9-A2F1-778E-F176-6C1BFAB8C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321991-87E2-7D48-D9C4-075B295639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5D058-E74C-3A6F-C1A4-6558A359A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379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49D73-271E-882A-182F-1834D53AF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626FA6-E784-40D4-9410-1CE32F475A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DCD737-31E9-3A4E-EEED-CCA2E3F19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7B94B-9359-188E-2552-BCAAFE9B66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822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F2A72-988C-59BF-8CBA-3C612DFE9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27227C-9930-F0EF-EBC2-CFA362F054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10D394-F48A-8BF3-03A3-F26732EA89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C7CEA-94BA-C94A-E1CB-976CF3851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57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CCE03-AD79-F96E-3AA7-D148FDBAD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3BC463-56AF-377F-C4AC-C5A9E08550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CDE6DD-6E9F-21AA-678A-681C9AA8D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4D044-93C4-6C42-F83C-90C8480BF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625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1D6C2-878F-801D-E400-2F68897A2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6908E1-C3EF-8DB9-B5B1-59BF42D286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F5D745-B5A5-E7F1-E656-E240CB201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98A06-617E-952A-E114-78603C9D9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002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F79F3-C1B5-C179-8EB6-C136AE8AB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578AA9-A667-F02D-1758-FB9867C9D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B064FB-3E73-9FE9-5A28-01D3D3239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08E7D-F83C-F66E-382D-75522FA32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986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9B19A-BCCB-DB2F-C2AD-79FC2CD2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722C82-9D25-2CC8-7315-B54E140FC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6040E1-0F61-49AB-57FA-AF5F314EC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193C1-5B43-8CF6-604E-C29EC61921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592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2EDFD-BD18-3E6C-103D-998AF4543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5B899E-DA3F-6C2F-3B8D-4DE4B637B9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3D84EC-E370-028F-BD7B-57688D4B9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76E1A6-80D0-5C7A-C65E-BAD4799848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1955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52DEF-7959-13D0-5D9D-909505385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3D97FA-3514-D09A-C657-B72A03607B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4FCDFF-3EF1-ABD3-00AA-45A8D8BCD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41550-254B-DA51-E792-80C589300C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48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3B6A4-BF51-EEAC-9A87-19C4A88AF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647835-B73E-DC62-BDE5-5E2E0DDB4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EAA2CB-EA84-EE3B-489C-2EAB088B3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9E5EE-AD73-9DE6-76CF-627D157225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7699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D5682-946C-AA4D-CFA3-332EE4BD1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F0848-48F4-15C4-D570-5CD8FCAB3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D7EE3B-934D-36AE-0580-370B66495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20CC6-503C-105E-E1D4-C1ABB5B6DD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11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E7BC1-5970-4507-AE58-B7B58C64A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AACA32-56A2-2350-B8D5-E7E8EA56F0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EDC079-FE1F-D500-D12F-BED0DB504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5F9C5-DF12-329C-734F-897E35CAF8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081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1085B-6E6F-8D41-D8B3-07B610A9F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FBA83C-280B-89D9-1E76-2C13AECC6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F704E4-9B4A-1693-6ADB-EE405E03CD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1EF080-14F0-9652-6350-120FF89F0B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127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EBD6E-E60E-05F1-1081-374F9308F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56C023-8B27-E4D4-F384-4ED1F3813C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1E13DF-0E7D-A540-3073-1A093A241A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CCB0A-334D-3020-9E73-370D3A5C75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3879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1123D-CFEA-8631-9D74-4E59B97A3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3D6997-BD6D-420F-996E-C4AD3C6851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BB7DC9-66EE-DBCA-522A-832448E430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C394B-7404-DEEF-0D3F-4BD12520C6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3124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ECA48-9BD4-5968-A3EE-26EBFBCE1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D40388-33B2-8483-DF03-1F5288204D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DC574-696C-2D69-E545-2789783D4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4E4CB-C420-A26B-EE75-FA9F195C35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5712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1B9D1-625D-042E-178E-4BBC96AB0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8733B2-7C70-AAFC-C3C4-A7E9BE7F1C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DD82B9-F114-16FA-D752-7C32D6D41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4337F-498D-ACA2-24A2-E452D41E1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7682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5EEA9-2C98-F030-D16B-1BE34576B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DBB63C-049B-E7C5-523F-5F87C2135E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901059-687C-76B7-F015-4D21DF01C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0EF20-F9CE-E974-D4F0-FF9B7C7F4A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857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6CB40-4FD1-F25D-CA07-2E7D22144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3090F6-2E0C-7947-6F9F-8072213FA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B812B9-3BC7-0A8D-37B0-0854B8DA3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840979-5E1E-83C3-D4D7-EAEC0686C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006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12999-E69F-873C-D476-0008F491F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EE29A6-5CE5-B0B4-B2A5-8E9E185FF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2A98D0-61C2-7543-BE39-7BBC5518FE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78EAA-6BBD-A698-7BC8-BDD41BB1F8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49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E7149-59F0-150C-968A-36F47BDE3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0AB653-B249-9EEE-1047-7DA3A6B323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BA5F51-F5D2-FD86-C0C6-5CAF3B7B8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1A15B-1FA0-107E-F033-3D4D3AEC62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350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44817-B53A-915D-C395-6329A663E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D5C737-8553-1BDA-43A0-D0AAE035AD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1F8478-A71D-D26D-D21E-56A8970FB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906D4-CCD9-8C92-49DE-EDD7C5AE3C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0A596-7141-45E9-836C-E467146705E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372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1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3411" y="276045"/>
            <a:ext cx="6539607" cy="6254151"/>
          </a:xfrm>
          <a:noFill/>
        </p:spPr>
        <p:txBody>
          <a:bodyPr tIns="45720" bIns="45720" anchor="ctr">
            <a:normAutofit/>
          </a:bodyPr>
          <a:lstStyle>
            <a:lvl1pPr algn="l">
              <a:lnSpc>
                <a:spcPct val="80000"/>
              </a:lnSpc>
              <a:defRPr sz="5400" b="1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5CC6334-85E9-4D27-CBDF-C57FEADEFC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13675" y="0"/>
            <a:ext cx="43783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61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AEE19E19-543B-5742-0347-AB0738CF58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2290" y="0"/>
            <a:ext cx="5319711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550" y="610408"/>
            <a:ext cx="6574536" cy="1069848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50" y="1719072"/>
            <a:ext cx="5666994" cy="4828032"/>
          </a:xfrm>
        </p:spPr>
        <p:txBody>
          <a:bodyPr lIns="45720">
            <a:normAutofit/>
          </a:bodyPr>
          <a:lstStyle>
            <a:lvl1pPr marL="347472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1pPr>
            <a:lvl2pPr marL="4114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800"/>
            </a:lvl2pPr>
            <a:lvl3pPr marL="6400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3pPr>
            <a:lvl4pPr marL="8686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4pPr>
            <a:lvl5pPr marL="10972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9893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399" y="4590288"/>
            <a:ext cx="11268457" cy="2084832"/>
          </a:xfrm>
          <a:noFill/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4900" b="1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5CC6334-85E9-4D27-CBDF-C57FEADEFC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5255" y="0"/>
            <a:ext cx="11277601" cy="4038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122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with Subtitle 1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0495" y="182880"/>
            <a:ext cx="6431281" cy="4775662"/>
          </a:xfrm>
          <a:noFill/>
        </p:spPr>
        <p:txBody>
          <a:bodyPr tIns="45720" bIns="45720" anchor="b">
            <a:normAutofit/>
          </a:bodyPr>
          <a:lstStyle>
            <a:lvl1pPr algn="l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defRPr sz="5400" b="1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111496"/>
            <a:ext cx="6431281" cy="1563623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5CC6334-85E9-4D27-CBDF-C57FEADEFC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23017" y="0"/>
            <a:ext cx="4668983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4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10378439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F373E6C-6E1B-99D9-3E64-3A21DE775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50" y="1721295"/>
            <a:ext cx="10378440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347472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2pPr>
            <a:lvl3pPr marL="6400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3pPr>
            <a:lvl4pPr marL="8686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4pPr>
            <a:lvl5pPr marL="10972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6957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with Subtitle 2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0495" y="182880"/>
            <a:ext cx="6083809" cy="4775662"/>
          </a:xfrm>
          <a:noFill/>
        </p:spPr>
        <p:txBody>
          <a:bodyPr tIns="45720" bIns="45720" anchor="b">
            <a:normAutofit/>
          </a:bodyPr>
          <a:lstStyle>
            <a:lvl1pPr algn="l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defRPr sz="5400" b="1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5111496"/>
            <a:ext cx="6083809" cy="1563623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5CC6334-85E9-4D27-CBDF-C57FEADEFC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62801" y="0"/>
            <a:ext cx="50292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874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Two Content and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7775634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F773C48-8B94-EF4A-AAEC-0E0BC7B80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50" y="1721295"/>
            <a:ext cx="3556748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2pPr>
            <a:lvl3pPr marL="1828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3pPr>
            <a:lvl4pPr marL="54864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4pPr>
            <a:lvl5pPr marL="73152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CED794E4-CAFD-57EF-562D-1B511C0B436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69166" y="1722513"/>
            <a:ext cx="3353233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2pPr>
            <a:lvl3pPr marL="18288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3pPr>
            <a:lvl4pPr marL="54864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4pPr>
            <a:lvl5pPr marL="731520" indent="-18288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Wingdings" panose="05000000000000000000" pitchFamily="2" charset="2"/>
              <a:buChar char=" 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8B2B07F-7B8D-DEC3-9C46-CBE4FF4973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24480" y="0"/>
            <a:ext cx="3353233" cy="6858000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pPr marL="182880" marR="0" lvl="0" indent="-18288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SzTx/>
              <a:buFont typeface="Wingdings" pitchFamily="2" charset="2"/>
              <a:buChar char=""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12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10297830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0620DC6-4855-B19C-9254-765C0A93E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50" y="1721295"/>
            <a:ext cx="3556748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512064" indent="-512064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sz="2000"/>
            </a:lvl2pPr>
            <a:lvl3pPr marL="640080" indent="-512064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lphaLcPeriod"/>
              <a:defRPr sz="2000"/>
            </a:lvl3pPr>
            <a:lvl4pPr marL="822960" indent="-512064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arenR"/>
              <a:defRPr sz="2000"/>
            </a:lvl4pPr>
            <a:lvl5pPr marL="1005840" indent="-512064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lphaLcParenR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CED794E4-CAFD-57EF-562D-1B511C0B436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69165" y="1722513"/>
            <a:ext cx="6300216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2pPr>
            <a:lvl3pPr marL="347472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3pPr>
            <a:lvl4pPr marL="548640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4pPr>
            <a:lvl5pPr marL="731520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3873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6858000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8E45C30-4B4B-9EE4-4F4B-0BF4CC40D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49" y="1721295"/>
            <a:ext cx="5193792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1pPr>
            <a:lvl2pPr marL="5143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800"/>
            </a:lvl2pPr>
            <a:lvl3pPr marL="7429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3pPr>
            <a:lvl4pPr marL="9715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4pPr>
            <a:lvl5pPr marL="12001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AEE19E19-543B-5742-0347-AB0738CF58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43838" y="0"/>
            <a:ext cx="4348163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204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10306049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3731D21-7D54-218A-9F03-63AE185A3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49" y="1721295"/>
            <a:ext cx="3611880" cy="4232275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1pPr>
            <a:lvl2pPr marL="5143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800"/>
            </a:lvl2pPr>
            <a:lvl3pPr marL="7429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/>
            </a:lvl3pPr>
            <a:lvl4pPr marL="9715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4pPr>
            <a:lvl5pPr marL="1200150" indent="-28575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EB3AE1A8-5B0F-9196-C9DE-955EBB9EAB4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984750" y="1722120"/>
            <a:ext cx="6292850" cy="4232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844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Two Conten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10297830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56ED250-9E22-5375-2FCD-5F6686AD5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710B12-97D2-6093-3A10-6A49F5B848A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71550" y="1721295"/>
            <a:ext cx="6283884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342900" indent="-34290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2pPr>
            <a:lvl3pPr marL="800100" indent="-34290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3pPr>
            <a:lvl4pPr marL="1165860" indent="-34290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4pPr>
            <a:lvl5pPr marL="1458468" indent="-34290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CED794E4-CAFD-57EF-562D-1B511C0B436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712633" y="1722513"/>
            <a:ext cx="3556748" cy="4826000"/>
          </a:xfrm>
        </p:spPr>
        <p:txBody>
          <a:bodyPr lIns="45720">
            <a:normAutofit/>
          </a:bodyPr>
          <a:lstStyle>
            <a:lvl1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1"/>
            </a:lvl1pPr>
            <a:lvl2pPr marL="0" indent="0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/>
            </a:lvl2pPr>
            <a:lvl3pPr marL="347472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3pPr>
            <a:lvl4pPr marL="548640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4pPr>
            <a:lvl5pPr marL="731520" indent="-347472"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2322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493C70-6C32-8782-CA70-867555976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pc="30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1551" y="610409"/>
            <a:ext cx="10297830" cy="1065994"/>
          </a:xfrm>
        </p:spPr>
        <p:txBody>
          <a:bodyPr tIns="45720" bIns="45720" anchor="t">
            <a:normAutofit/>
          </a:bodyPr>
          <a:lstStyle>
            <a:lvl1pPr algn="l">
              <a:lnSpc>
                <a:spcPct val="80000"/>
              </a:lnSpc>
              <a:defRPr sz="2800" b="1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87" y="570062"/>
            <a:ext cx="609601" cy="365125"/>
          </a:xfrm>
          <a:prstGeom prst="rect">
            <a:avLst/>
          </a:prstGeom>
        </p:spPr>
        <p:txBody>
          <a:bodyPr/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F107D1D-FF48-5B8D-9B41-A023F6016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362197" y="3297386"/>
            <a:ext cx="5333998" cy="609600"/>
          </a:xfrm>
          <a:prstGeom prst="rect">
            <a:avLst/>
          </a:prstGeom>
        </p:spPr>
        <p:txBody>
          <a:bodyPr anchor="ctr"/>
          <a:lstStyle>
            <a:lvl1pPr algn="l">
              <a:defRPr sz="1200" b="1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8EECD4CA-C265-0CEB-41C1-D4F3EC9B6D5A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14400" y="1708150"/>
            <a:ext cx="10363200" cy="4232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02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  <p15:guide id="7" orient="horz" pos="1344" userDrawn="1">
          <p15:clr>
            <a:srgbClr val="FBAE40"/>
          </p15:clr>
        </p15:guide>
        <p15:guide id="8" pos="7008" userDrawn="1">
          <p15:clr>
            <a:srgbClr val="FBAE40"/>
          </p15:clr>
        </p15:guide>
        <p15:guide id="9" pos="6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75961" y="320040"/>
            <a:ext cx="5486400" cy="3685033"/>
          </a:xfrm>
          <a:noFill/>
        </p:spPr>
        <p:txBody>
          <a:bodyPr tIns="45720" bIns="45720" anchor="b">
            <a:normAutofit/>
          </a:bodyPr>
          <a:lstStyle>
            <a:lvl1pPr algn="r">
              <a:lnSpc>
                <a:spcPct val="80000"/>
              </a:lnSpc>
              <a:defRPr sz="5400" b="1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75962" y="4151376"/>
            <a:ext cx="5486399" cy="1883664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5CC6334-85E9-4D27-CBDF-C57FEADEFC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783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006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296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388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69" r:id="rId13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3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7.sv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911EC-9528-4802-F5FA-B1328BA53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270" y="1770889"/>
            <a:ext cx="8766810" cy="331622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Century Gothic" panose="020B0502020202020204" pitchFamily="34" charset="0"/>
              </a:rPr>
              <a:t>Neurodiversity: </a:t>
            </a:r>
            <a:br>
              <a:rPr lang="en-US" sz="4000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en-US" sz="4000" dirty="0">
                <a:solidFill>
                  <a:srgbClr val="002060"/>
                </a:solidFill>
                <a:latin typeface="Century Gothic" panose="020B0502020202020204" pitchFamily="34" charset="0"/>
              </a:rPr>
              <a:t>Experiences &amp; Perceptions</a:t>
            </a:r>
          </a:p>
        </p:txBody>
      </p:sp>
      <p:pic>
        <p:nvPicPr>
          <p:cNvPr id="4" name="Picture Placeholder 9" descr="Pop art">
            <a:extLst>
              <a:ext uri="{FF2B5EF4-FFF2-40B4-BE49-F238E27FC236}">
                <a16:creationId xmlns:a16="http://schemas.microsoft.com/office/drawing/2014/main" id="{D5DF8D67-7237-995D-0822-D5FCB247880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8105563" y="0"/>
            <a:ext cx="4086437" cy="68580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8C3DC7-E5B0-5EC1-939E-6F19819E0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85" y="215934"/>
            <a:ext cx="3841541" cy="136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90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E1ADA0-0648-E7AE-DF4B-2849C048C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C7D67F7-B555-8FDC-687D-1427091635CE}"/>
              </a:ext>
            </a:extLst>
          </p:cNvPr>
          <p:cNvSpPr txBox="1"/>
          <p:nvPr/>
        </p:nvSpPr>
        <p:spPr>
          <a:xfrm>
            <a:off x="249236" y="1375584"/>
            <a:ext cx="796834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Reflection Activity</a:t>
            </a:r>
          </a:p>
          <a:p>
            <a:endParaRPr lang="en-GB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Choose </a:t>
            </a:r>
            <a:r>
              <a:rPr lang="en-GB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one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of the following questions:</a:t>
            </a:r>
          </a:p>
          <a:p>
            <a:pPr>
              <a:spcAft>
                <a:spcPts val="600"/>
              </a:spcAft>
            </a:pPr>
            <a:endParaRPr lang="en-GB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Can you share </a:t>
            </a:r>
            <a:r>
              <a:rPr lang="en-GB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an experience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 that you have in relation to Neurodiversity?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Can you share </a:t>
            </a:r>
            <a:r>
              <a:rPr lang="en-GB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an assumption 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you have noticed about Neurodiversity?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D86DAB-A7B5-76E0-5234-8E01071E3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58004"/>
            <a:ext cx="3421626" cy="12175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159887-5D2B-3D5D-C60F-990B8CF35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8847" y="0"/>
            <a:ext cx="388315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07C7AD-9236-87AF-FA46-A92FFA94AD36}"/>
              </a:ext>
            </a:extLst>
          </p:cNvPr>
          <p:cNvSpPr txBox="1"/>
          <p:nvPr/>
        </p:nvSpPr>
        <p:spPr>
          <a:xfrm>
            <a:off x="256881" y="6422997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1" i="0" u="none" strike="noStrike" kern="1200" cap="all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379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EB53E6-EE5C-DFC5-F58F-7B609ED3F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79302-9A02-4B96-D07C-BDD95F399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386" y="5716026"/>
            <a:ext cx="9118773" cy="1611085"/>
          </a:xfrm>
        </p:spPr>
        <p:txBody>
          <a:bodyPr>
            <a:normAutofit/>
          </a:bodyPr>
          <a:lstStyle/>
          <a:p>
            <a:r>
              <a:rPr lang="en-US" sz="1200" dirty="0">
                <a:solidFill>
                  <a:srgbClr val="002060"/>
                </a:solidFill>
                <a:latin typeface="Century Gothic" panose="020B0502020202020204" pitchFamily="34" charset="0"/>
              </a:rPr>
              <a:t>Neurodiversity: Experiences &amp; Perceptions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EF203C-625F-7A92-5E21-1DD80C3AE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62"/>
            <a:ext cx="2949153" cy="10513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3D3562-497F-561D-3B78-4CE223FA7B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526" r="10264" b="11224"/>
          <a:stretch>
            <a:fillRect/>
          </a:stretch>
        </p:blipFill>
        <p:spPr>
          <a:xfrm>
            <a:off x="0" y="1444343"/>
            <a:ext cx="1838036" cy="23576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278ACD-E72E-7564-7227-B36F02CDBF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413" r="18378" b="11224"/>
          <a:stretch>
            <a:fillRect/>
          </a:stretch>
        </p:blipFill>
        <p:spPr>
          <a:xfrm>
            <a:off x="1578543" y="1444343"/>
            <a:ext cx="1838036" cy="23576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10EF141-82AD-11AA-E266-6844792698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919" b="11224"/>
          <a:stretch>
            <a:fillRect/>
          </a:stretch>
        </p:blipFill>
        <p:spPr>
          <a:xfrm>
            <a:off x="3271538" y="1444343"/>
            <a:ext cx="1838037" cy="23576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CAC40E8-D880-B412-5260-D6701E94971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986" r="22323" b="11224"/>
          <a:stretch>
            <a:fillRect/>
          </a:stretch>
        </p:blipFill>
        <p:spPr>
          <a:xfrm>
            <a:off x="4995122" y="1444343"/>
            <a:ext cx="1838037" cy="23576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9F0E34D-3A37-C861-A221-8D7998821A9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3226"/>
          <a:stretch>
            <a:fillRect/>
          </a:stretch>
        </p:blipFill>
        <p:spPr>
          <a:xfrm>
            <a:off x="10031071" y="1444343"/>
            <a:ext cx="1838036" cy="23576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D549D16-09AF-6AFF-08EA-F18092B33EC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5057" r="12313" b="11224"/>
          <a:stretch>
            <a:fillRect/>
          </a:stretch>
        </p:blipFill>
        <p:spPr>
          <a:xfrm>
            <a:off x="8360005" y="1444343"/>
            <a:ext cx="1700613" cy="235768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E5B615B-5014-71B9-0524-018DB2D1EFB5}"/>
              </a:ext>
            </a:extLst>
          </p:cNvPr>
          <p:cNvSpPr txBox="1"/>
          <p:nvPr/>
        </p:nvSpPr>
        <p:spPr>
          <a:xfrm>
            <a:off x="556500" y="5066771"/>
            <a:ext cx="11344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 of these individuals are </a:t>
            </a:r>
            <a:r>
              <a:rPr lang="en-GB" sz="40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neurodiverse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F3C724-2B89-D5A9-7CBE-3CD3F333A87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1497" r="31552" b="29047"/>
          <a:stretch>
            <a:fillRect/>
          </a:stretch>
        </p:blipFill>
        <p:spPr>
          <a:xfrm>
            <a:off x="6727476" y="1444343"/>
            <a:ext cx="1841779" cy="2357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69084-F1A7-7EDB-1EB3-41B2C0E829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448086">
            <a:off x="2129109" y="3906285"/>
            <a:ext cx="355221" cy="4940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F61A9B-FA63-29F1-712E-46F2E604CE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1406080">
            <a:off x="989939" y="902285"/>
            <a:ext cx="530398" cy="6035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99E2DD-1CB1-FDD8-B8B3-AAFD43A7C3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9585179">
            <a:off x="4297532" y="773448"/>
            <a:ext cx="530398" cy="6035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165291B-681C-F38F-58D4-BF3B43F688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2436" y="3773390"/>
            <a:ext cx="530398" cy="6035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4F570A3-76A7-7F03-BF00-0AE76C370D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8967337">
            <a:off x="7211000" y="894289"/>
            <a:ext cx="355221" cy="4940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67A0C87-34D5-BABB-67E9-440B312FB1D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9633321">
            <a:off x="8678740" y="3862840"/>
            <a:ext cx="530398" cy="6035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6F900F4-244A-5A40-0E19-6269D19315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8947638">
            <a:off x="10634850" y="818157"/>
            <a:ext cx="530398" cy="60355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3D57F9E-6842-EA37-A0F7-29B7358D0991}"/>
              </a:ext>
            </a:extLst>
          </p:cNvPr>
          <p:cNvSpPr txBox="1"/>
          <p:nvPr/>
        </p:nvSpPr>
        <p:spPr>
          <a:xfrm>
            <a:off x="1499774" y="772540"/>
            <a:ext cx="107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Aspergers (ASD)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9006456-9AB5-1DCB-6AB2-A341615F64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14421" y="4265870"/>
            <a:ext cx="1133954" cy="59136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5FE6B8E-BB1E-B6CB-B5E8-445E2A30C869}"/>
              </a:ext>
            </a:extLst>
          </p:cNvPr>
          <p:cNvSpPr txBox="1"/>
          <p:nvPr/>
        </p:nvSpPr>
        <p:spPr>
          <a:xfrm>
            <a:off x="1578543" y="4350721"/>
            <a:ext cx="1221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ADHD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8F81D1-FBED-172F-CB0E-F29A8E398960}"/>
              </a:ext>
            </a:extLst>
          </p:cNvPr>
          <p:cNvSpPr txBox="1"/>
          <p:nvPr/>
        </p:nvSpPr>
        <p:spPr>
          <a:xfrm>
            <a:off x="4184193" y="462166"/>
            <a:ext cx="1221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Dyslexia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13DF44-6F73-82BC-0AC1-18C4D680AF8D}"/>
              </a:ext>
            </a:extLst>
          </p:cNvPr>
          <p:cNvSpPr txBox="1"/>
          <p:nvPr/>
        </p:nvSpPr>
        <p:spPr>
          <a:xfrm>
            <a:off x="6680560" y="600154"/>
            <a:ext cx="1221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Bi-Polar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137C7D-1740-00F0-E117-AE984BB06EF6}"/>
              </a:ext>
            </a:extLst>
          </p:cNvPr>
          <p:cNvSpPr txBox="1"/>
          <p:nvPr/>
        </p:nvSpPr>
        <p:spPr>
          <a:xfrm>
            <a:off x="10289061" y="552672"/>
            <a:ext cx="1221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Dyslexia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7E8A165-A479-6061-9302-78722635D039}"/>
              </a:ext>
            </a:extLst>
          </p:cNvPr>
          <p:cNvSpPr txBox="1"/>
          <p:nvPr/>
        </p:nvSpPr>
        <p:spPr>
          <a:xfrm>
            <a:off x="4576647" y="4352156"/>
            <a:ext cx="122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Dyslexia</a:t>
            </a:r>
          </a:p>
          <a:p>
            <a:r>
              <a:rPr lang="en-GB" sz="1400" b="1" dirty="0">
                <a:solidFill>
                  <a:srgbClr val="002060"/>
                </a:solidFill>
              </a:rPr>
              <a:t>ADHD</a:t>
            </a:r>
          </a:p>
        </p:txBody>
      </p:sp>
    </p:spTree>
    <p:extLst>
      <p:ext uri="{BB962C8B-B14F-4D97-AF65-F5344CB8AC3E}">
        <p14:creationId xmlns:p14="http://schemas.microsoft.com/office/powerpoint/2010/main" val="1527341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160224-FDCB-3C2F-F606-9F341D888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8A755-3DC0-F934-548D-5D2F799A9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386" y="5716026"/>
            <a:ext cx="9118773" cy="1611085"/>
          </a:xfrm>
        </p:spPr>
        <p:txBody>
          <a:bodyPr>
            <a:normAutofit/>
          </a:bodyPr>
          <a:lstStyle/>
          <a:p>
            <a:r>
              <a:rPr kumimoji="0" lang="en-US" sz="1200" b="1" i="0" u="none" strike="noStrike" kern="1200" cap="all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US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7CBA2F-9611-7501-A42F-B9934F301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62"/>
            <a:ext cx="2949153" cy="10513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551086-51F8-AE08-C5CB-9452B564DA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526" r="10264" b="11224"/>
          <a:stretch>
            <a:fillRect/>
          </a:stretch>
        </p:blipFill>
        <p:spPr>
          <a:xfrm>
            <a:off x="0" y="1444343"/>
            <a:ext cx="1838036" cy="23576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C09372-B038-5F83-3700-C09C42EE92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413" r="18378" b="11224"/>
          <a:stretch>
            <a:fillRect/>
          </a:stretch>
        </p:blipFill>
        <p:spPr>
          <a:xfrm>
            <a:off x="1578543" y="1444343"/>
            <a:ext cx="1838036" cy="23576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920BCF-B5CA-9A35-4006-68EEB7FBEDB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919" b="11224"/>
          <a:stretch>
            <a:fillRect/>
          </a:stretch>
        </p:blipFill>
        <p:spPr>
          <a:xfrm>
            <a:off x="3271538" y="1444343"/>
            <a:ext cx="1838037" cy="23576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AD8EE32-90A5-9FE0-7C2C-3E02A171ED1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986" r="22323" b="11224"/>
          <a:stretch>
            <a:fillRect/>
          </a:stretch>
        </p:blipFill>
        <p:spPr>
          <a:xfrm>
            <a:off x="4995122" y="1444343"/>
            <a:ext cx="1838037" cy="23576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E12218B-8137-14D7-3AE0-FE91912BCDE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3226"/>
          <a:stretch>
            <a:fillRect/>
          </a:stretch>
        </p:blipFill>
        <p:spPr>
          <a:xfrm>
            <a:off x="10031071" y="1444343"/>
            <a:ext cx="1838036" cy="23576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FDDA6C5-8F27-0A77-2404-87C1C4FFCDD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5057" r="12313" b="11224"/>
          <a:stretch>
            <a:fillRect/>
          </a:stretch>
        </p:blipFill>
        <p:spPr>
          <a:xfrm>
            <a:off x="8451060" y="1444343"/>
            <a:ext cx="1700613" cy="235768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413F37C-454E-6817-D427-70F47126189C}"/>
              </a:ext>
            </a:extLst>
          </p:cNvPr>
          <p:cNvSpPr txBox="1"/>
          <p:nvPr/>
        </p:nvSpPr>
        <p:spPr>
          <a:xfrm>
            <a:off x="150491" y="3971731"/>
            <a:ext cx="118645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of them are talented and successful, yet their neurodiversity is rarely</a:t>
            </a:r>
            <a:r>
              <a:rPr lang="en-GB" sz="2800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something that is linked to this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 of the reason for this is 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way society teaches us to view neurodiversity</a:t>
            </a: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is linked </a:t>
            </a:r>
            <a:r>
              <a:rPr lang="en-GB" b="1" i="1" dirty="0"/>
              <a:t>d to this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772D47-450F-E31F-BEC0-B55673984BB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1497" r="31552" b="29047"/>
          <a:stretch>
            <a:fillRect/>
          </a:stretch>
        </p:blipFill>
        <p:spPr>
          <a:xfrm>
            <a:off x="6727476" y="1444343"/>
            <a:ext cx="1841779" cy="235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45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582FAD-1640-5430-60AF-449CD00AE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1041D-DACA-D34E-9341-8756E0130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386" y="5716026"/>
            <a:ext cx="9118773" cy="1611085"/>
          </a:xfrm>
        </p:spPr>
        <p:txBody>
          <a:bodyPr>
            <a:normAutofit/>
          </a:bodyPr>
          <a:lstStyle/>
          <a:p>
            <a:r>
              <a:rPr kumimoji="0" lang="en-US" sz="1200" b="1" i="0" u="none" strike="noStrike" kern="1200" cap="all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US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F44D30-9B28-D3C3-E9DD-EEF7860CF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0" y="0"/>
            <a:ext cx="3243104" cy="115610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4B04DD3-94EA-33F6-628F-C63F35A3B03C}"/>
              </a:ext>
            </a:extLst>
          </p:cNvPr>
          <p:cNvSpPr txBox="1"/>
          <p:nvPr/>
        </p:nvSpPr>
        <p:spPr>
          <a:xfrm>
            <a:off x="210827" y="1318951"/>
            <a:ext cx="1190097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following conditions fall under the </a:t>
            </a:r>
            <a: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umbrella </a:t>
            </a:r>
          </a:p>
          <a:p>
            <a:r>
              <a:rPr lang="en-GB" sz="26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neurodivergence: </a:t>
            </a:r>
            <a:br>
              <a:rPr lang="en-GB" sz="26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Anxiety</a:t>
            </a:r>
            <a:b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Depression and mood disorders</a:t>
            </a:r>
            <a:b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PTSD</a:t>
            </a:r>
            <a:b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ADHD </a:t>
            </a:r>
            <a:b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ADD</a:t>
            </a:r>
            <a:b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ASD (autism and Aspergers)</a:t>
            </a:r>
            <a:b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Dyslexia</a:t>
            </a:r>
            <a:b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Dyscalculia</a:t>
            </a:r>
            <a:b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Dysgraphia</a:t>
            </a:r>
            <a:b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Sensory processing differences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7F5676-7698-08A3-4F65-6C00168B7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800" y="0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548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8E58A-8B6A-DE54-A58E-152ADF2F1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C26000DC-2CE9-4ADB-7031-2522B4C9316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9568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E8BE3C-8F17-A147-9C4B-691E33E8B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036" y="0"/>
            <a:ext cx="3700593" cy="1316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912F39-03A5-D09B-F4E0-37D28509DF8C}"/>
              </a:ext>
            </a:extLst>
          </p:cNvPr>
          <p:cNvSpPr txBox="1"/>
          <p:nvPr/>
        </p:nvSpPr>
        <p:spPr>
          <a:xfrm>
            <a:off x="3725182" y="739854"/>
            <a:ext cx="8830611" cy="5120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54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yslexia</a:t>
            </a:r>
            <a:r>
              <a:rPr lang="en-GB" sz="5400" i="1" u="sng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5400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0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Dyslexia is a</a:t>
            </a:r>
            <a:r>
              <a:rPr lang="en-GB" sz="40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 disorder that impacts </a:t>
            </a:r>
            <a:r>
              <a:rPr lang="en-GB" sz="40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information processing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0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can make it difficult to </a:t>
            </a:r>
            <a:r>
              <a:rPr lang="en-GB" sz="40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read, spell, and process written language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4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https://www.bdadyslexia.org.uk/dyslexia/about-dyslexia/what-is-dyslexia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06EE77-A278-43C2-3EE4-B3C39A7997BD}"/>
              </a:ext>
            </a:extLst>
          </p:cNvPr>
          <p:cNvSpPr txBox="1"/>
          <p:nvPr/>
        </p:nvSpPr>
        <p:spPr>
          <a:xfrm>
            <a:off x="3872666" y="6461392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115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206C932F-8EE7-DE54-57B0-5868A0FA4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9568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F78A78-4DCA-D63A-6838-824C0CC18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6313" y="0"/>
            <a:ext cx="3444316" cy="12256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C5321A-48D9-A2DD-883D-630BCB4CEDBF}"/>
              </a:ext>
            </a:extLst>
          </p:cNvPr>
          <p:cNvSpPr txBox="1"/>
          <p:nvPr/>
        </p:nvSpPr>
        <p:spPr>
          <a:xfrm>
            <a:off x="3725183" y="334975"/>
            <a:ext cx="8466817" cy="572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54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yslexia</a:t>
            </a:r>
            <a:r>
              <a:rPr lang="en-GB" sz="5400" i="1" u="sng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5400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0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is caused by genetic and environmental factors affecting brain </a:t>
            </a:r>
            <a:r>
              <a:rPr lang="en-GB" sz="40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language processing</a:t>
            </a:r>
            <a:r>
              <a:rPr lang="en-GB" sz="40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making </a:t>
            </a:r>
            <a:r>
              <a:rPr lang="en-GB" sz="40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visual information </a:t>
            </a:r>
            <a:r>
              <a:rPr lang="en-GB" sz="40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 </a:t>
            </a:r>
            <a:r>
              <a:rPr lang="en-GB" sz="40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jumbled up, blurred,</a:t>
            </a:r>
            <a:r>
              <a:rPr lang="en-GB" sz="40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GB" sz="40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appears to move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https://dyslexiaida.org/dyslexia-basics/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EB8D80-2AB6-27C5-7C38-D0DAF74AD03A}"/>
              </a:ext>
            </a:extLst>
          </p:cNvPr>
          <p:cNvSpPr txBox="1"/>
          <p:nvPr/>
        </p:nvSpPr>
        <p:spPr>
          <a:xfrm>
            <a:off x="3725183" y="6523025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5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6F3020-899B-F825-DECA-7AA28975C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3FD73D48-7E0A-A87B-D517-D965877ECA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9568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7EFADC-3930-C8B4-11AF-CEAECE75B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036" y="0"/>
            <a:ext cx="3700593" cy="1316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7C08FD-AB64-C1EF-05B4-F78324F7EEFA}"/>
              </a:ext>
            </a:extLst>
          </p:cNvPr>
          <p:cNvSpPr txBox="1"/>
          <p:nvPr/>
        </p:nvSpPr>
        <p:spPr>
          <a:xfrm>
            <a:off x="3725183" y="131214"/>
            <a:ext cx="8315446" cy="6824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54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yslexia</a:t>
            </a:r>
            <a:r>
              <a:rPr lang="en-GB" sz="5400" i="1" u="sng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5400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0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is are some examples of the </a:t>
            </a:r>
            <a:r>
              <a:rPr lang="en-GB" sz="4000" b="1" i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visual perception </a:t>
            </a:r>
            <a:r>
              <a:rPr lang="en-GB" sz="40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a dyslexic person: </a:t>
            </a:r>
            <a:endParaRPr lang="en-GB" sz="40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4000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40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40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https://www.dyslexia.com/question/what-dyslexics-see/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4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5C3566-F497-99AB-783C-4D717E83CE79}"/>
              </a:ext>
            </a:extLst>
          </p:cNvPr>
          <p:cNvSpPr txBox="1"/>
          <p:nvPr/>
        </p:nvSpPr>
        <p:spPr>
          <a:xfrm>
            <a:off x="6346372" y="6581001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F8901E9-068A-9F36-9E8E-214247946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6728" y="3429000"/>
            <a:ext cx="2465420" cy="22688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5BCA5A-90C8-A098-D318-99CA4738B49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434" t="8816" r="-4434" b="1048"/>
          <a:stretch>
            <a:fillRect/>
          </a:stretch>
        </p:blipFill>
        <p:spPr>
          <a:xfrm>
            <a:off x="6241642" y="3362726"/>
            <a:ext cx="2465420" cy="23351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2D20D3-2FFC-480E-5095-01B597FE85B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186" r="18487" b="15346"/>
          <a:stretch>
            <a:fillRect/>
          </a:stretch>
        </p:blipFill>
        <p:spPr>
          <a:xfrm>
            <a:off x="8876023" y="3272773"/>
            <a:ext cx="2693581" cy="242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31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281939-9D2D-3715-EDA3-D68ED2050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5FDFB42F-AE4C-71A0-0B51-BF9C4C3C80B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9568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EA5510-D71F-B244-BBA6-36BC39471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036" y="0"/>
            <a:ext cx="3700593" cy="1316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B16B60-BC6A-C8F2-6EF7-0CCDE2483966}"/>
              </a:ext>
            </a:extLst>
          </p:cNvPr>
          <p:cNvSpPr txBox="1"/>
          <p:nvPr/>
        </p:nvSpPr>
        <p:spPr>
          <a:xfrm>
            <a:off x="3647130" y="411325"/>
            <a:ext cx="8682521" cy="6551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54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yslexia</a:t>
            </a:r>
            <a:r>
              <a:rPr lang="en-GB" sz="44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reading, dyslexic people they may say the wrong word, but it will probably look like the correct one e.g.</a:t>
            </a:r>
            <a:r>
              <a:rPr lang="en-GB" sz="32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form – from, who-how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may also have directionality confusion when reading and writing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r>
              <a:rPr lang="en-GB" sz="32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b-d, p-q, b-p, n-u, or m-w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4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https://www.dyslexia.com/question/what-dyslexics-see/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000" kern="100" dirty="0">
              <a:solidFill>
                <a:srgbClr val="44546A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0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9B9728-BA0B-98AA-D2A4-971028B508EA}"/>
              </a:ext>
            </a:extLst>
          </p:cNvPr>
          <p:cNvSpPr txBox="1"/>
          <p:nvPr/>
        </p:nvSpPr>
        <p:spPr>
          <a:xfrm>
            <a:off x="3721159" y="6446675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201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1E1551-1FA3-CE38-F74A-A400F5995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B00788A3-EE22-243A-59AD-BEDF88C1AF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9568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CE6D63-4DED-600A-016F-016A76A69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036" y="0"/>
            <a:ext cx="3700593" cy="1316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855E58-D0BF-471F-0A48-59DBF4AE68F8}"/>
              </a:ext>
            </a:extLst>
          </p:cNvPr>
          <p:cNvSpPr txBox="1"/>
          <p:nvPr/>
        </p:nvSpPr>
        <p:spPr>
          <a:xfrm>
            <a:off x="3851964" y="413206"/>
            <a:ext cx="8340035" cy="5748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54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yslexia</a:t>
            </a:r>
            <a:r>
              <a:rPr lang="en-GB" sz="60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60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recent years, work has been done to challenge the misconception that people with dyslexia are stupid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fact, dyslexic people are often intelligent, with strengths in </a:t>
            </a:r>
            <a:r>
              <a:rPr lang="en-GB" sz="32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creativity, emotional intelligence, problem-solving, innovation, empathy</a:t>
            </a: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GB" sz="32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intuition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0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63C485-58C4-03CA-C375-E65F29F64BC8}"/>
              </a:ext>
            </a:extLst>
          </p:cNvPr>
          <p:cNvSpPr txBox="1"/>
          <p:nvPr/>
        </p:nvSpPr>
        <p:spPr>
          <a:xfrm>
            <a:off x="3851964" y="6444794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3663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CCE168-DC47-FEFD-0599-DE2641EAA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CBD5BCC1-CE3C-7E38-90AB-49BB9138F8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9568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67C092-CC13-6F61-A0A8-834EE2BEB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6313" y="0"/>
            <a:ext cx="3444316" cy="12256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4DEAE9-38A1-90A4-68E3-6C6CFCE95CA0}"/>
              </a:ext>
            </a:extLst>
          </p:cNvPr>
          <p:cNvSpPr txBox="1"/>
          <p:nvPr/>
        </p:nvSpPr>
        <p:spPr>
          <a:xfrm>
            <a:off x="3711218" y="296850"/>
            <a:ext cx="8329411" cy="5685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54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yslexia </a:t>
            </a:r>
            <a:endParaRPr lang="en-GB" sz="54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Inclusive practices can help dyslexic people include: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Dictation Software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Coloured Overlays/Screens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Dyslexia-Friendly Font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Breaking Up Tasks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Visual Aids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Explicit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Repetition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0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751B15-866A-046F-7EA8-CDEAADF65FA2}"/>
              </a:ext>
            </a:extLst>
          </p:cNvPr>
          <p:cNvSpPr txBox="1"/>
          <p:nvPr/>
        </p:nvSpPr>
        <p:spPr>
          <a:xfrm>
            <a:off x="3711218" y="6422650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7369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7B59FD-71EF-8945-48B0-28DB3EA12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D7222666-90EE-F185-A087-AF8C5FFF2F0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9568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86ABC3-903A-0503-ABEE-20E04668F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036" y="0"/>
            <a:ext cx="3700593" cy="1316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65DE3E8-618A-5CE7-F743-619B20760689}"/>
              </a:ext>
            </a:extLst>
          </p:cNvPr>
          <p:cNvSpPr txBox="1"/>
          <p:nvPr/>
        </p:nvSpPr>
        <p:spPr>
          <a:xfrm>
            <a:off x="3664516" y="133256"/>
            <a:ext cx="8665137" cy="6143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ASD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utism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pectrum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2800" b="1" kern="100" dirty="0">
              <a:solidFill>
                <a:srgbClr val="44546A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ASD affects a person's </a:t>
            </a:r>
            <a:r>
              <a:rPr lang="en-GB" sz="32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communication, social interaction,</a:t>
            </a: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32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behaviour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features include differences in communication, a preference for</a:t>
            </a:r>
            <a:r>
              <a:rPr lang="en-GB" sz="32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routine/predictability, sensory processing differences, intense focused interests, and repetitive behaviours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4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https://www.autism.org.uk/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539D5F-3F25-513A-C25D-506D917B617D}"/>
              </a:ext>
            </a:extLst>
          </p:cNvPr>
          <p:cNvSpPr txBox="1"/>
          <p:nvPr/>
        </p:nvSpPr>
        <p:spPr>
          <a:xfrm>
            <a:off x="3664516" y="6447745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531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61C896-12AD-C492-817F-C804BC39A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D8C0B3C1-E86B-AC24-D0C2-F24B22E108A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9568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5F50B6-06C1-A0F3-E6FD-9E9982611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036" y="0"/>
            <a:ext cx="3700593" cy="1316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5E037E-BBCA-FF9F-C78D-91B99C63C2C8}"/>
              </a:ext>
            </a:extLst>
          </p:cNvPr>
          <p:cNvSpPr txBox="1"/>
          <p:nvPr/>
        </p:nvSpPr>
        <p:spPr>
          <a:xfrm>
            <a:off x="3726317" y="0"/>
            <a:ext cx="8314312" cy="6504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ASD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utism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pectrum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2800" b="1" kern="100" dirty="0">
              <a:solidFill>
                <a:srgbClr val="44546A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Stereotypes </a:t>
            </a: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associated with this condition relate to the </a:t>
            </a: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“Rainman” character: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Good at maths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Incapable of eye contact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Devoid of empathy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Prone to noisy outbursts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Requires assisted living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Someone pitied or ridiculed by society</a:t>
            </a:r>
          </a:p>
          <a:p>
            <a:endParaRPr lang="en-GB" sz="28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https://autismlearningpartners.com/debunking-autism-stereotypes/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684D8A-FA8F-CA74-CF46-0B81E6DFDEF0}"/>
              </a:ext>
            </a:extLst>
          </p:cNvPr>
          <p:cNvSpPr txBox="1"/>
          <p:nvPr/>
        </p:nvSpPr>
        <p:spPr>
          <a:xfrm>
            <a:off x="3726317" y="6581001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E245A5-BAAE-A7C7-2181-B75F7A577B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9920"/>
          <a:stretch>
            <a:fillRect/>
          </a:stretch>
        </p:blipFill>
        <p:spPr>
          <a:xfrm>
            <a:off x="9972720" y="2338883"/>
            <a:ext cx="1717836" cy="243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32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138766-9769-1BB2-23AE-E20CC658A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365D3-9EEA-659D-4998-574DA85926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827" y="5859994"/>
            <a:ext cx="9118773" cy="1611085"/>
          </a:xfrm>
        </p:spPr>
        <p:txBody>
          <a:bodyPr>
            <a:normAutofit/>
          </a:bodyPr>
          <a:lstStyle/>
          <a:p>
            <a:r>
              <a:rPr kumimoji="0" lang="en-US" sz="1200" b="1" i="0" u="none" strike="noStrike" kern="1200" cap="all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US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277017-3E31-2DB7-BE49-6A3423288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99" y="116375"/>
            <a:ext cx="2938304" cy="104745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F742DE7-0F3E-E387-89EC-795653E433A6}"/>
              </a:ext>
            </a:extLst>
          </p:cNvPr>
          <p:cNvSpPr txBox="1"/>
          <p:nvPr/>
        </p:nvSpPr>
        <p:spPr>
          <a:xfrm>
            <a:off x="114045" y="2133941"/>
            <a:ext cx="852021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ASD can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affect individuals </a:t>
            </a: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symptoms that impact their 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daily functioning</a:t>
            </a:r>
          </a:p>
          <a:p>
            <a:endParaRPr lang="en-GB" sz="2800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avigating church and community events 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 be much harder for them</a:t>
            </a:r>
            <a:endParaRPr lang="en-GB" sz="28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800" b="1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eeling 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welcomed 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accepted 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something they may not experience a lot throughout their lives</a:t>
            </a:r>
          </a:p>
          <a:p>
            <a:r>
              <a:rPr lang="en-GB" sz="1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https://reframingautism.org.au/friendship-loneliness-and-belonging-in-autistic-people/</a:t>
            </a:r>
          </a:p>
          <a:p>
            <a:endParaRPr lang="en-GB" sz="2000" b="1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9AFFBB-E465-E304-810C-13FE82316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800" y="0"/>
            <a:ext cx="3886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E33FD1-0125-E1E9-1DF8-94ED9C2A18A7}"/>
              </a:ext>
            </a:extLst>
          </p:cNvPr>
          <p:cNvSpPr txBox="1"/>
          <p:nvPr/>
        </p:nvSpPr>
        <p:spPr>
          <a:xfrm>
            <a:off x="80199" y="1163826"/>
            <a:ext cx="8802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ASD + Social Rejection</a:t>
            </a:r>
          </a:p>
        </p:txBody>
      </p:sp>
    </p:spTree>
    <p:extLst>
      <p:ext uri="{BB962C8B-B14F-4D97-AF65-F5344CB8AC3E}">
        <p14:creationId xmlns:p14="http://schemas.microsoft.com/office/powerpoint/2010/main" val="3836038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EEB978-07C8-DC5B-B87D-664F6FD97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4944A-5F7A-FC59-2D27-CE4395C44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827" y="5859994"/>
            <a:ext cx="9118773" cy="1611085"/>
          </a:xfrm>
        </p:spPr>
        <p:txBody>
          <a:bodyPr>
            <a:normAutofit/>
          </a:bodyPr>
          <a:lstStyle/>
          <a:p>
            <a:r>
              <a:rPr kumimoji="0" lang="en-US" sz="1200" b="1" i="0" u="none" strike="noStrike" kern="1200" cap="all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US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36A40F-8D2A-CC99-D039-42333508F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99" y="0"/>
            <a:ext cx="3061535" cy="109138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09C9005-9EBA-36A3-DF37-9340041932B8}"/>
              </a:ext>
            </a:extLst>
          </p:cNvPr>
          <p:cNvSpPr txBox="1"/>
          <p:nvPr/>
        </p:nvSpPr>
        <p:spPr>
          <a:xfrm>
            <a:off x="210827" y="1553366"/>
            <a:ext cx="843172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Many 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people with ASD </a:t>
            </a: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told by society that they are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stupid, unacceptable, embarrassing, irritating, unlikeable, or burdensome</a:t>
            </a:r>
          </a:p>
          <a:p>
            <a:endParaRPr lang="en-GB" sz="2800" b="1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impact of this 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rejection 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devastating, with autistic individuals facing significantly higher 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suicide risks 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than neurotypical people</a:t>
            </a:r>
          </a:p>
          <a:p>
            <a:r>
              <a:rPr lang="en-GB" sz="1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https://www.autism.org.uk/learn/knowledge-hub/professional-practice/suicide-research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CEDC39-C315-4920-F65C-651B18A51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800" y="0"/>
            <a:ext cx="3886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193C3E-BF9A-6709-CE6E-58FD2220E719}"/>
              </a:ext>
            </a:extLst>
          </p:cNvPr>
          <p:cNvSpPr txBox="1"/>
          <p:nvPr/>
        </p:nvSpPr>
        <p:spPr>
          <a:xfrm>
            <a:off x="210827" y="1032388"/>
            <a:ext cx="8802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ASD + Social Rejection</a:t>
            </a:r>
          </a:p>
        </p:txBody>
      </p:sp>
    </p:spTree>
    <p:extLst>
      <p:ext uri="{BB962C8B-B14F-4D97-AF65-F5344CB8AC3E}">
        <p14:creationId xmlns:p14="http://schemas.microsoft.com/office/powerpoint/2010/main" val="2854882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D48A24-43D2-87E8-587E-361A1FA4D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B7B34-DB53-918F-C519-4E1F8E86C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827" y="5859994"/>
            <a:ext cx="9118773" cy="1611085"/>
          </a:xfrm>
        </p:spPr>
        <p:txBody>
          <a:bodyPr>
            <a:normAutofit/>
          </a:bodyPr>
          <a:lstStyle/>
          <a:p>
            <a:r>
              <a:rPr kumimoji="0" lang="en-US" sz="1200" b="1" i="0" u="none" strike="noStrike" kern="1200" cap="all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US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236A70-514D-A169-E654-49CBA1B97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99913" cy="131895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ED572F1-34E6-DF2A-6B81-D0DAF3D981F3}"/>
              </a:ext>
            </a:extLst>
          </p:cNvPr>
          <p:cNvSpPr txBox="1"/>
          <p:nvPr/>
        </p:nvSpPr>
        <p:spPr>
          <a:xfrm>
            <a:off x="161841" y="1177436"/>
            <a:ext cx="814395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ASD + Masking</a:t>
            </a:r>
          </a:p>
          <a:p>
            <a:endParaRPr lang="en-GB" sz="36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6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response to social rejection is</a:t>
            </a:r>
            <a:r>
              <a:rPr lang="en-GB" sz="36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“masking” </a:t>
            </a:r>
            <a:r>
              <a:rPr lang="en-GB" sz="36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this is</a:t>
            </a:r>
            <a:r>
              <a:rPr lang="en-GB" sz="36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when </a:t>
            </a:r>
            <a:r>
              <a:rPr lang="en-GB" sz="36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person</a:t>
            </a:r>
            <a:r>
              <a:rPr lang="en-GB" sz="36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hides behaviours or needs </a:t>
            </a:r>
            <a:r>
              <a:rPr lang="en-GB" sz="36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make their neurodiversity apparent</a:t>
            </a:r>
            <a:endParaRPr lang="en-GB" sz="36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https://www.autism.org.uk/advice-and-guidance/behaviour/masking</a:t>
            </a:r>
          </a:p>
          <a:p>
            <a:endParaRPr lang="en-GB" sz="2000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8CC0B2-7FD9-CCE9-CFEB-EBAD990A4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800" y="0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28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F21C2-623F-F687-E852-49A78E12F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82B44-B794-31A6-5584-7D549F84F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827" y="5859994"/>
            <a:ext cx="9118773" cy="1611085"/>
          </a:xfrm>
        </p:spPr>
        <p:txBody>
          <a:bodyPr>
            <a:normAutofit/>
          </a:bodyPr>
          <a:lstStyle/>
          <a:p>
            <a:r>
              <a:rPr kumimoji="0" lang="en-US" sz="1200" b="1" i="0" u="none" strike="noStrike" kern="1200" cap="all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US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568375-E61F-F3BE-DE8A-F6FDAE162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431458" cy="122325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8971E67-DB5A-E77F-BFD0-13F4D7076D7D}"/>
              </a:ext>
            </a:extLst>
          </p:cNvPr>
          <p:cNvSpPr txBox="1"/>
          <p:nvPr/>
        </p:nvSpPr>
        <p:spPr>
          <a:xfrm>
            <a:off x="161841" y="1029952"/>
            <a:ext cx="856920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ASD + Masking</a:t>
            </a:r>
          </a:p>
          <a:p>
            <a:endParaRPr lang="en-GB" sz="2000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“Masking”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involves 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scanning surroundings, policing behaviours, and/or overcompensating for symptoms</a:t>
            </a:r>
            <a:endParaRPr lang="en-GB" sz="2800" b="1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can often result in shut down or burnout</a:t>
            </a:r>
          </a:p>
          <a:p>
            <a:endParaRPr lang="en-GB" sz="2800" b="1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Making church a space that </a:t>
            </a: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embraces difference </a:t>
            </a: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an important step towards helping those with ASD feel safe enough not to mask</a:t>
            </a:r>
          </a:p>
          <a:p>
            <a:endParaRPr lang="en-GB" sz="2800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https://www.autism.org.uk/advice-and-guidance/behaviour/masking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5ACFB5-A138-2B68-021C-DF8580118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800" y="0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62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084AA9-77B6-6685-E6A3-FAEE48420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1AC0AA85-C589-F8CD-1AAD-595EEFE0F5C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9568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2E73F8-8B26-ACD9-8BB2-7E0639D10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037" y="90092"/>
            <a:ext cx="3447414" cy="12267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78CE6E-25CC-3486-544C-69A8D8E1C603}"/>
              </a:ext>
            </a:extLst>
          </p:cNvPr>
          <p:cNvSpPr txBox="1"/>
          <p:nvPr/>
        </p:nvSpPr>
        <p:spPr>
          <a:xfrm>
            <a:off x="3595689" y="1064282"/>
            <a:ext cx="8672511" cy="5088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Changing the Narrative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0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ASD is not a flaw - it is a </a:t>
            </a:r>
            <a:r>
              <a:rPr lang="en-GB" sz="40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operating system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40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Creating </a:t>
            </a:r>
            <a:r>
              <a:rPr lang="en-GB" sz="40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culture that celebrates ASD </a:t>
            </a:r>
            <a:r>
              <a:rPr lang="en-GB" sz="40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integral to changing the damaging narratives around it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https://www.autism.org.uk/what-we-do/acceptance-and-awareness/world-autism-acceptance-month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B1A9A8-B0C3-B89D-8362-A905F09A702B}"/>
              </a:ext>
            </a:extLst>
          </p:cNvPr>
          <p:cNvSpPr txBox="1"/>
          <p:nvPr/>
        </p:nvSpPr>
        <p:spPr>
          <a:xfrm>
            <a:off x="3730992" y="6482679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8647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53BACF-4FEB-6F00-877B-623A96A49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4A842ECD-8E41-D544-587E-4CE51DE8A2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9568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3E69AE-5A22-702B-B1F2-9EB44342C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037" y="0"/>
            <a:ext cx="3436632" cy="1222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82F343-BF3C-7C60-94D0-BB35AE84910B}"/>
              </a:ext>
            </a:extLst>
          </p:cNvPr>
          <p:cNvSpPr txBox="1"/>
          <p:nvPr/>
        </p:nvSpPr>
        <p:spPr>
          <a:xfrm>
            <a:off x="3595689" y="6491"/>
            <a:ext cx="8857895" cy="6552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Focus: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Hyper Focus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Loyal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Honest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Pattern Recognition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Deep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Sensory Superpowers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Accepting</a:t>
            </a:r>
            <a:r>
              <a:rPr lang="en-GB" sz="27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Excellent Memory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Hardworking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Deep empathy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Original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Attentive to Detail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7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Integrity</a:t>
            </a:r>
            <a:endParaRPr lang="en-GB" sz="27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70F953-6F11-3BD9-AD71-69B2CDA27C8A}"/>
              </a:ext>
            </a:extLst>
          </p:cNvPr>
          <p:cNvSpPr txBox="1"/>
          <p:nvPr/>
        </p:nvSpPr>
        <p:spPr>
          <a:xfrm>
            <a:off x="7801368" y="6574510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219C95-C7CF-3472-A3DE-B7029B32B9E6}"/>
              </a:ext>
            </a:extLst>
          </p:cNvPr>
          <p:cNvSpPr txBox="1"/>
          <p:nvPr/>
        </p:nvSpPr>
        <p:spPr>
          <a:xfrm>
            <a:off x="7256207" y="6304002"/>
            <a:ext cx="5197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https://www.autistica.org.uk/what-is-autism/autistic-strengths</a:t>
            </a:r>
          </a:p>
        </p:txBody>
      </p:sp>
    </p:spTree>
    <p:extLst>
      <p:ext uri="{BB962C8B-B14F-4D97-AF65-F5344CB8AC3E}">
        <p14:creationId xmlns:p14="http://schemas.microsoft.com/office/powerpoint/2010/main" val="1147175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21823D-3463-3B3A-131E-C6C34A567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39C7CCD7-A25F-46F7-4431-96BD93C77B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9568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22787B-A01F-1E47-3AD1-AC784FF75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036" y="0"/>
            <a:ext cx="3700593" cy="1316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2930D7-08B2-ED80-B219-6653F9E31704}"/>
              </a:ext>
            </a:extLst>
          </p:cNvPr>
          <p:cNvSpPr txBox="1"/>
          <p:nvPr/>
        </p:nvSpPr>
        <p:spPr>
          <a:xfrm>
            <a:off x="3851965" y="149090"/>
            <a:ext cx="8672511" cy="1536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4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Listening:</a:t>
            </a:r>
            <a:endParaRPr lang="en-GB" sz="54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400" b="1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21FF4A-44B4-C960-49A9-512C825A3489}"/>
              </a:ext>
            </a:extLst>
          </p:cNvPr>
          <p:cNvSpPr txBox="1"/>
          <p:nvPr/>
        </p:nvSpPr>
        <p:spPr>
          <a:xfrm>
            <a:off x="7843576" y="6599408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7FD7F-2146-697D-4150-658D525403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3865" y="1316850"/>
            <a:ext cx="4794999" cy="20162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E048D1-D436-4F3A-0E0B-D6F573088C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9124" y="3353742"/>
            <a:ext cx="4902620" cy="33551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E92BBC-BFD0-F2D8-B87C-E01F0D6CD6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1042" y="3682221"/>
            <a:ext cx="3294195" cy="23547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E4FA94-1667-68A4-0B8C-5D11EE9EF6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1042" y="1265923"/>
            <a:ext cx="2938579" cy="22080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5051AE-4AA8-5DEC-8C3E-13B9A3618F9E}"/>
              </a:ext>
            </a:extLst>
          </p:cNvPr>
          <p:cNvSpPr txBox="1"/>
          <p:nvPr/>
        </p:nvSpPr>
        <p:spPr>
          <a:xfrm>
            <a:off x="7621857" y="6322409"/>
            <a:ext cx="49026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https://www.autismspeaks.org/life-spectrum/autism-quotes</a:t>
            </a:r>
          </a:p>
        </p:txBody>
      </p:sp>
    </p:spTree>
    <p:extLst>
      <p:ext uri="{BB962C8B-B14F-4D97-AF65-F5344CB8AC3E}">
        <p14:creationId xmlns:p14="http://schemas.microsoft.com/office/powerpoint/2010/main" val="687782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6C8D43-69CA-3744-F901-37A86B770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12006E94-1117-F75A-79AB-9901FB14A8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5962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CE589B-5DA8-AB9A-FBFA-F9BB80BBC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2646" y="0"/>
            <a:ext cx="3177983" cy="11308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3FF4D6-0B99-7AAB-90CA-EF2BB55F728F}"/>
              </a:ext>
            </a:extLst>
          </p:cNvPr>
          <p:cNvSpPr txBox="1"/>
          <p:nvPr/>
        </p:nvSpPr>
        <p:spPr>
          <a:xfrm>
            <a:off x="3559629" y="2158212"/>
            <a:ext cx="8842687" cy="3812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ADHD/ADD symptoms arise from </a:t>
            </a:r>
            <a:r>
              <a:rPr lang="en-GB" sz="32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executive dysfunction</a:t>
            </a:r>
            <a:endParaRPr lang="en-GB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Executive functions are group of </a:t>
            </a:r>
            <a:r>
              <a:rPr lang="en-GB" sz="32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cognitive processes </a:t>
            </a:r>
            <a:r>
              <a:rPr lang="en-GB" sz="32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regulate, control, and manage other cognitive processes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4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https://thinkadhd.co.uk/adhd-and/adhd-and-executive-functioning/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EB1359-1479-3D09-3630-02C1B0B0D657}"/>
              </a:ext>
            </a:extLst>
          </p:cNvPr>
          <p:cNvSpPr txBox="1"/>
          <p:nvPr/>
        </p:nvSpPr>
        <p:spPr>
          <a:xfrm>
            <a:off x="3725182" y="221361"/>
            <a:ext cx="9076418" cy="1396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5400" b="1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ADHD + ADD</a:t>
            </a:r>
            <a:endParaRPr kumimoji="0" lang="en-GB" sz="5400" b="1" i="1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yperactivity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isorder/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 </a:t>
            </a:r>
            <a:endParaRPr kumimoji="0" lang="en-GB" sz="2000" b="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72BF65-8190-B527-8A06-E18863DBCEF4}"/>
              </a:ext>
            </a:extLst>
          </p:cNvPr>
          <p:cNvSpPr txBox="1"/>
          <p:nvPr/>
        </p:nvSpPr>
        <p:spPr>
          <a:xfrm>
            <a:off x="7795846" y="6498139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710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6BDEC8-428A-68BE-A116-37E1B0B96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5F4335B2-D4D4-EB5B-DAA2-A9FA178BF7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5962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DEDFEE-DF13-3DF8-DE96-49A33D4C8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374" y="0"/>
            <a:ext cx="3270255" cy="11637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718B047-7DAA-7613-1DDB-D9436E2027B0}"/>
              </a:ext>
            </a:extLst>
          </p:cNvPr>
          <p:cNvSpPr txBox="1"/>
          <p:nvPr/>
        </p:nvSpPr>
        <p:spPr>
          <a:xfrm>
            <a:off x="3673128" y="1879581"/>
            <a:ext cx="8587698" cy="3921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ADHD/ADD can encompass difficulties in </a:t>
            </a:r>
            <a:r>
              <a:rPr lang="en-GB" sz="32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planning, organising, initiating tasks, and regulating emotions</a:t>
            </a:r>
            <a:endParaRPr lang="en-GB" sz="32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People with attention deficits are prone to having </a:t>
            </a:r>
            <a:r>
              <a:rPr lang="en-GB" sz="32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difficulty processing verbal and nonverbal language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4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https://www.nhs.uk/conditions/adhd-adults/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DC906D-1F73-5CC1-B88A-50975266FCA6}"/>
              </a:ext>
            </a:extLst>
          </p:cNvPr>
          <p:cNvSpPr txBox="1"/>
          <p:nvPr/>
        </p:nvSpPr>
        <p:spPr>
          <a:xfrm>
            <a:off x="3673128" y="356128"/>
            <a:ext cx="8315447" cy="1396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5400" b="1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ADHD + ADD</a:t>
            </a:r>
            <a:endParaRPr kumimoji="0" lang="en-GB" sz="5400" b="1" i="1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yperactivity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isorder/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 </a:t>
            </a:r>
            <a:endParaRPr kumimoji="0" lang="en-GB" sz="2000" b="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F070C7-CA2B-E82F-2DDC-27399F7A5040}"/>
              </a:ext>
            </a:extLst>
          </p:cNvPr>
          <p:cNvSpPr txBox="1"/>
          <p:nvPr/>
        </p:nvSpPr>
        <p:spPr>
          <a:xfrm>
            <a:off x="7647389" y="6501872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652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E4AEED-4B20-05DA-74BB-22D943E9E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A61E2CC3-1D53-EA0C-22D9-43DF7F2824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5962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EA47D-46C7-2117-8E4A-FC494C62C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1921" y="0"/>
            <a:ext cx="3328708" cy="11845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E0AD40-C92F-6DAA-5AD5-25E4111E4DEC}"/>
              </a:ext>
            </a:extLst>
          </p:cNvPr>
          <p:cNvSpPr txBox="1"/>
          <p:nvPr/>
        </p:nvSpPr>
        <p:spPr>
          <a:xfrm>
            <a:off x="3673128" y="1879581"/>
            <a:ext cx="8587698" cy="3921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can negatively </a:t>
            </a: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impact</a:t>
            </a:r>
            <a:r>
              <a:rPr lang="en-GB" sz="32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their social interactions</a:t>
            </a:r>
            <a:endParaRPr lang="en-GB" sz="32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32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hey may </a:t>
            </a:r>
            <a:r>
              <a:rPr lang="en-GB" sz="32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drift off during conversations</a:t>
            </a:r>
            <a:r>
              <a:rPr lang="en-GB" sz="32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32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miss social cues</a:t>
            </a:r>
            <a:r>
              <a:rPr lang="en-GB" sz="32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have </a:t>
            </a:r>
            <a:r>
              <a:rPr lang="en-GB" sz="32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difficulty</a:t>
            </a:r>
            <a:r>
              <a:rPr lang="en-GB" sz="32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learning social skills and etiquette that others take for granted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400" b="1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https://chadd.org/for-adults/relationships-social-skills/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FC6554-69BD-0385-E25A-A02640FA3BCB}"/>
              </a:ext>
            </a:extLst>
          </p:cNvPr>
          <p:cNvSpPr txBox="1"/>
          <p:nvPr/>
        </p:nvSpPr>
        <p:spPr>
          <a:xfrm>
            <a:off x="3673128" y="356128"/>
            <a:ext cx="8315447" cy="1396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5400" b="1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ADHD + ADD</a:t>
            </a:r>
            <a:endParaRPr kumimoji="0" lang="en-GB" sz="5400" b="1" i="1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yperactivity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isorder/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 </a:t>
            </a:r>
            <a:endParaRPr kumimoji="0" lang="en-GB" sz="2000" b="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0658A5-398E-34D4-1342-AAB693B35D88}"/>
              </a:ext>
            </a:extLst>
          </p:cNvPr>
          <p:cNvSpPr txBox="1"/>
          <p:nvPr/>
        </p:nvSpPr>
        <p:spPr>
          <a:xfrm>
            <a:off x="7665217" y="6495657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5587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CC93C4-D1AD-89B8-7C84-D932ACD16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52A793DD-EA6D-BA7F-B08E-E21C25BC43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5962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CAD0E9-7434-B1DE-7DD2-4539AA49D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0206" y="0"/>
            <a:ext cx="3260423" cy="11602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430CC1-86F4-D756-C21E-3D055855B239}"/>
              </a:ext>
            </a:extLst>
          </p:cNvPr>
          <p:cNvSpPr txBox="1"/>
          <p:nvPr/>
        </p:nvSpPr>
        <p:spPr>
          <a:xfrm>
            <a:off x="3673128" y="1879581"/>
            <a:ext cx="8587698" cy="438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are  </a:t>
            </a:r>
            <a:r>
              <a:rPr kumimoji="0" lang="en-GB" sz="32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neurological reasons</a:t>
            </a:r>
            <a:r>
              <a:rPr kumimoji="0" lang="en-GB" sz="32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why someone with ADD/ADHD might </a:t>
            </a:r>
            <a:r>
              <a:rPr kumimoji="0" lang="en-GB" sz="32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blurt out the wrong thing, talk over someone, forget things, lose their keys/books/phone, be unable to follow instructions, lose track of time and turn up late, </a:t>
            </a:r>
            <a:r>
              <a:rPr kumimoji="0" lang="en-GB" sz="32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kumimoji="0" lang="en-GB" sz="32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lack "common sense”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400" b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https://www.adhdcentre.co.uk/can-adhd-affect-social-skills/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7BDDE5-B417-396B-00EB-838E97DD88C2}"/>
              </a:ext>
            </a:extLst>
          </p:cNvPr>
          <p:cNvSpPr txBox="1"/>
          <p:nvPr/>
        </p:nvSpPr>
        <p:spPr>
          <a:xfrm>
            <a:off x="3673128" y="356128"/>
            <a:ext cx="8315447" cy="1396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5400" b="1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ADHD + ADD</a:t>
            </a:r>
            <a:endParaRPr kumimoji="0" lang="en-GB" sz="5400" b="1" i="1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yperactivity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isorder/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 </a:t>
            </a:r>
            <a:endParaRPr kumimoji="0" lang="en-GB" sz="2000" b="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F1094F-578E-0EFE-6A76-D8270532CE2E}"/>
              </a:ext>
            </a:extLst>
          </p:cNvPr>
          <p:cNvSpPr txBox="1"/>
          <p:nvPr/>
        </p:nvSpPr>
        <p:spPr>
          <a:xfrm>
            <a:off x="7755544" y="6501872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8239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D40D5D-2CEE-71D1-FA72-C0F23ED49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C6958C9C-E1AE-D125-3AB0-66093B63FA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559628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3760C-F826-0D21-F74E-B6B06DC98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2549" y="0"/>
            <a:ext cx="3198080" cy="11380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3D927C-E508-67F5-6D66-E7ACB484D327}"/>
              </a:ext>
            </a:extLst>
          </p:cNvPr>
          <p:cNvSpPr txBox="1"/>
          <p:nvPr/>
        </p:nvSpPr>
        <p:spPr>
          <a:xfrm>
            <a:off x="3673128" y="1879581"/>
            <a:ext cx="8587698" cy="3955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Criticising does not help, and simply </a:t>
            </a:r>
            <a:r>
              <a:rPr kumimoji="0" lang="en-GB" sz="36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compounds the shame </a:t>
            </a:r>
            <a:r>
              <a:rPr kumimoji="0" lang="en-GB" sz="3600" b="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they internalise, which can lead to something known as </a:t>
            </a:r>
            <a:r>
              <a:rPr kumimoji="0" lang="en-GB" sz="36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Rejection Sensitive Dysphoria (RSD)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1400" b="1" dirty="0">
              <a:solidFill>
                <a:srgbClr val="00206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400" b="1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https://thinkadhd.co.uk/adhd-and/adhd-and-rejection-sensitivity-dysphoria-rsd/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D0AAF0-6540-4AD2-EACD-5CD4BBD3BE4F}"/>
              </a:ext>
            </a:extLst>
          </p:cNvPr>
          <p:cNvSpPr txBox="1"/>
          <p:nvPr/>
        </p:nvSpPr>
        <p:spPr>
          <a:xfrm>
            <a:off x="3673128" y="356128"/>
            <a:ext cx="8315447" cy="1396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5400" b="1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ADHD + ADD</a:t>
            </a:r>
            <a:endParaRPr kumimoji="0" lang="en-GB" sz="5400" b="1" i="1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yperactivity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isorder/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 </a:t>
            </a:r>
            <a:endParaRPr kumimoji="0" lang="en-GB" sz="2000" b="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4D5706-0DB9-90E2-22F8-8BA00D1CFE36}"/>
              </a:ext>
            </a:extLst>
          </p:cNvPr>
          <p:cNvSpPr txBox="1"/>
          <p:nvPr/>
        </p:nvSpPr>
        <p:spPr>
          <a:xfrm>
            <a:off x="7725507" y="6501872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889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BBF1DA-71C4-C8ED-FD7A-E666D6D7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797C4945-23D1-6F48-5A02-7988851114E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725182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B78DCC-DCB3-84AF-B154-DC7227B3C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6683" y="0"/>
            <a:ext cx="3053945" cy="10867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A68DCE-9F55-2649-ADAA-0B19D875E910}"/>
              </a:ext>
            </a:extLst>
          </p:cNvPr>
          <p:cNvSpPr txBox="1"/>
          <p:nvPr/>
        </p:nvSpPr>
        <p:spPr>
          <a:xfrm>
            <a:off x="3725182" y="1029321"/>
            <a:ext cx="8315446" cy="657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ejection </a:t>
            </a: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ensitive</a:t>
            </a: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ysphoria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Children with ADHD/ADD experience</a:t>
            </a:r>
            <a:r>
              <a:rPr lang="en-GB" sz="24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20,000 more micro-rejections</a:t>
            </a:r>
            <a:r>
              <a:rPr lang="en-GB" sz="24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than neurotypical children </a:t>
            </a:r>
          </a:p>
          <a:p>
            <a:pPr>
              <a:buNone/>
            </a:pPr>
            <a:r>
              <a:rPr lang="en-GB" sz="2400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“You’re embarrassing yourself”</a:t>
            </a:r>
          </a:p>
          <a:p>
            <a:pPr>
              <a:buNone/>
            </a:pPr>
            <a:r>
              <a:rPr lang="en-GB" sz="2400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“Why are you being lazy?”</a:t>
            </a:r>
          </a:p>
          <a:p>
            <a:pPr>
              <a:buNone/>
            </a:pPr>
            <a:r>
              <a:rPr lang="en-GB" sz="2400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“Stop biting your nails”</a:t>
            </a:r>
          </a:p>
          <a:p>
            <a:r>
              <a:rPr lang="en-GB" sz="2400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“Why are you crying?”</a:t>
            </a:r>
          </a:p>
          <a:p>
            <a:r>
              <a:rPr lang="en-GB" sz="2400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“Stop being dramatic”</a:t>
            </a:r>
          </a:p>
          <a:p>
            <a:r>
              <a:rPr lang="en-GB" sz="2400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“You’re too sensitive”</a:t>
            </a:r>
          </a:p>
          <a:p>
            <a:r>
              <a:rPr lang="en-GB" sz="2400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“Stop being weird”</a:t>
            </a:r>
          </a:p>
          <a:p>
            <a:r>
              <a:rPr lang="en-GB" sz="2400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“Stop fidgeting”</a:t>
            </a:r>
          </a:p>
          <a:p>
            <a:r>
              <a:rPr lang="en-GB" sz="2400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“Calm down”</a:t>
            </a:r>
          </a:p>
          <a:p>
            <a:r>
              <a:rPr lang="en-GB" sz="2400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“Be normal”</a:t>
            </a:r>
            <a:endParaRPr lang="en-GB" sz="2400" b="1" i="1" kern="100" dirty="0">
              <a:solidFill>
                <a:srgbClr val="2C2C2C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000" b="1" kern="100" dirty="0">
              <a:solidFill>
                <a:srgbClr val="2C2C2C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000" b="1" kern="100" dirty="0">
              <a:solidFill>
                <a:srgbClr val="44546A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000" b="1" kern="100" dirty="0">
              <a:solidFill>
                <a:srgbClr val="44546A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CDC95E-B2A7-FC4A-5377-7705917FAA52}"/>
              </a:ext>
            </a:extLst>
          </p:cNvPr>
          <p:cNvSpPr txBox="1"/>
          <p:nvPr/>
        </p:nvSpPr>
        <p:spPr>
          <a:xfrm>
            <a:off x="3725183" y="94000"/>
            <a:ext cx="1997191" cy="935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RDS</a:t>
            </a:r>
            <a:endParaRPr kumimoji="0" lang="en-GB" sz="5400" b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3A0D2D-3BE4-4D0E-95ED-9EE66DC66A45}"/>
              </a:ext>
            </a:extLst>
          </p:cNvPr>
          <p:cNvSpPr txBox="1"/>
          <p:nvPr/>
        </p:nvSpPr>
        <p:spPr>
          <a:xfrm>
            <a:off x="7882905" y="6465098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1663B3-5EAD-9110-1295-D25024B4A18C}"/>
              </a:ext>
            </a:extLst>
          </p:cNvPr>
          <p:cNvSpPr txBox="1"/>
          <p:nvPr/>
        </p:nvSpPr>
        <p:spPr>
          <a:xfrm>
            <a:off x="7474244" y="6218877"/>
            <a:ext cx="60788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>
                <a:solidFill>
                  <a:srgbClr val="002060"/>
                </a:solidFill>
                <a:latin typeface="Century Gothic" panose="020B0502020202020204" pitchFamily="34" charset="0"/>
              </a:rPr>
              <a:t>https://neuropathwaysclinic.co.uk/rejection-sensitive-dysphoria-children/</a:t>
            </a:r>
            <a:endParaRPr lang="en-GB" sz="1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33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1A7694-D3F7-4DD2-0E1A-B9D0CAE40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2B9FCCCC-CD75-A1FE-159B-654964D126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725182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DB58FB-558F-50F2-D6DD-2CC607BC2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6819" y="0"/>
            <a:ext cx="3573810" cy="12717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EE0617-6CA1-E422-4661-9AB8973537C4}"/>
              </a:ext>
            </a:extLst>
          </p:cNvPr>
          <p:cNvSpPr txBox="1"/>
          <p:nvPr/>
        </p:nvSpPr>
        <p:spPr>
          <a:xfrm>
            <a:off x="3725183" y="906039"/>
            <a:ext cx="8315446" cy="6818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ejection </a:t>
            </a: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ensitive</a:t>
            </a:r>
            <a:r>
              <a:rPr lang="en-GB" sz="28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ysphoria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This, combined with differences in neuropathways, can lead them to grow into adults who experience RSD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2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RDS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results in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intense, overwhelming emotional pain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triggered by the perception of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failing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being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rejected, or criticized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https://my.clevelandclinic.org/health/diseases/24099-rejection-sensitive-dysphoria-rsd</a:t>
            </a:r>
          </a:p>
          <a:p>
            <a:pPr>
              <a:buNone/>
            </a:pPr>
            <a:endParaRPr lang="en-GB" sz="2000" b="1" kern="100" dirty="0">
              <a:solidFill>
                <a:srgbClr val="2C2C2C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000" b="1" kern="100" dirty="0">
              <a:solidFill>
                <a:srgbClr val="2C2C2C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000" b="1" kern="100" dirty="0">
              <a:solidFill>
                <a:srgbClr val="44546A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000" b="1" kern="100" dirty="0">
              <a:solidFill>
                <a:srgbClr val="44546A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370FF2-D73C-F264-5FE3-BCE6D8384B81}"/>
              </a:ext>
            </a:extLst>
          </p:cNvPr>
          <p:cNvSpPr txBox="1"/>
          <p:nvPr/>
        </p:nvSpPr>
        <p:spPr>
          <a:xfrm>
            <a:off x="3725183" y="94000"/>
            <a:ext cx="1997191" cy="935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RDS</a:t>
            </a:r>
            <a:endParaRPr kumimoji="0" lang="en-GB" sz="5400" b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C608CC-7416-A1D7-A922-ED865D901902}"/>
              </a:ext>
            </a:extLst>
          </p:cNvPr>
          <p:cNvSpPr txBox="1"/>
          <p:nvPr/>
        </p:nvSpPr>
        <p:spPr>
          <a:xfrm>
            <a:off x="7709353" y="6455050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66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73DCCF-C425-0C42-3F55-67ECA473D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7E696EA0-54C1-33BB-4676-3A361C2AE6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725182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915E02-D760-2316-ACBC-1A5205732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018" y="0"/>
            <a:ext cx="3308611" cy="11773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D93F66-DE25-2801-B0F9-C7A678A8C791}"/>
              </a:ext>
            </a:extLst>
          </p:cNvPr>
          <p:cNvSpPr txBox="1"/>
          <p:nvPr/>
        </p:nvSpPr>
        <p:spPr>
          <a:xfrm>
            <a:off x="3725182" y="1757056"/>
            <a:ext cx="8442229" cy="4210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6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Once we look at the behaviours exhibited within ADHD/ADD as </a:t>
            </a:r>
            <a:r>
              <a:rPr lang="en-GB" sz="36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symptoms</a:t>
            </a:r>
            <a:r>
              <a:rPr lang="en-GB" sz="36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rather than personal faults or weaknesses, we can look at ways to make </a:t>
            </a:r>
            <a:r>
              <a:rPr lang="en-GB" sz="36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reasonable adjustments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https://theadhdclinic.co.uk/blog/lesser-known-adhd-symptoms/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838853-87D1-C8DF-55CE-39F0387EB861}"/>
              </a:ext>
            </a:extLst>
          </p:cNvPr>
          <p:cNvSpPr txBox="1"/>
          <p:nvPr/>
        </p:nvSpPr>
        <p:spPr>
          <a:xfrm>
            <a:off x="3851965" y="229531"/>
            <a:ext cx="8315447" cy="1396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5400" b="1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ADHD +ADD</a:t>
            </a:r>
            <a:endParaRPr kumimoji="0" lang="en-GB" sz="5400" b="1" i="1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yperactivity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isorder/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 </a:t>
            </a:r>
            <a:endParaRPr kumimoji="0" lang="en-GB" sz="2000" b="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5F57B1-3198-F526-9E89-9E510FE207B2}"/>
              </a:ext>
            </a:extLst>
          </p:cNvPr>
          <p:cNvSpPr txBox="1"/>
          <p:nvPr/>
        </p:nvSpPr>
        <p:spPr>
          <a:xfrm>
            <a:off x="7522865" y="6489969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57474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46A652-E3D1-1D45-9331-66C5E517B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Bright graphic of peoples faces&#10;">
            <a:extLst>
              <a:ext uri="{FF2B5EF4-FFF2-40B4-BE49-F238E27FC236}">
                <a16:creationId xmlns:a16="http://schemas.microsoft.com/office/drawing/2014/main" id="{EDA3EBF0-5853-B72C-8A1E-B6D4CE3132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" r="36"/>
          <a:stretch/>
        </p:blipFill>
        <p:spPr>
          <a:xfrm>
            <a:off x="1" y="0"/>
            <a:ext cx="3725182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B3B951-128D-5EF3-2131-EC379221B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018" y="0"/>
            <a:ext cx="3308611" cy="11773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226E8A-6604-0520-9597-1EDFECDD5A41}"/>
              </a:ext>
            </a:extLst>
          </p:cNvPr>
          <p:cNvSpPr txBox="1"/>
          <p:nvPr/>
        </p:nvSpPr>
        <p:spPr>
          <a:xfrm>
            <a:off x="3725183" y="1625682"/>
            <a:ext cx="8097838" cy="4940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Strategies that can help people with ADHD/ADD include: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Consistent routines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Timers, calendars, and alarms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Dividing tasks into manageable steps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Minimising distractions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Clear, concise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Positive reinforcement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Visual aids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Movement breaks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Fidget toys </a:t>
            </a:r>
          </a:p>
          <a:p>
            <a:r>
              <a:rPr lang="en-GB" sz="9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https://www.berkeleypsychiatrists.co.uk/blog/strategies-to-reduce-adhd-overwhelm-effective-coping-mechanisms-for-adults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38740B-3D66-6383-4E27-A8A591127E0A}"/>
              </a:ext>
            </a:extLst>
          </p:cNvPr>
          <p:cNvSpPr txBox="1"/>
          <p:nvPr/>
        </p:nvSpPr>
        <p:spPr>
          <a:xfrm>
            <a:off x="3851965" y="229531"/>
            <a:ext cx="8315447" cy="1396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5400" b="1" i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ADHD +ADD</a:t>
            </a:r>
            <a:endParaRPr kumimoji="0" lang="en-GB" sz="5400" b="1" i="1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yperactivity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isorder/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ttention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eficit </a:t>
            </a:r>
            <a:r>
              <a:rPr kumimoji="0" lang="en-GB" sz="2000" b="1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GB" sz="2000" b="0" i="1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isorder </a:t>
            </a:r>
            <a:endParaRPr kumimoji="0" lang="en-GB" sz="2000" b="0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59C05D-CD56-FF4F-62DA-F72D926A22A9}"/>
              </a:ext>
            </a:extLst>
          </p:cNvPr>
          <p:cNvSpPr txBox="1"/>
          <p:nvPr/>
        </p:nvSpPr>
        <p:spPr>
          <a:xfrm>
            <a:off x="7673590" y="6566522"/>
            <a:ext cx="8056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200" b="1" i="0" u="none" strike="noStrike" kern="1200" cap="all" spc="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Neurodiversity: Experiences &amp; Perceptions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6584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6B8BD-5507-BB38-E99A-0D459FC5D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D9A7B-B69E-F882-3FDA-B8DE04F03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827" y="5859994"/>
            <a:ext cx="9118773" cy="1611085"/>
          </a:xfrm>
        </p:spPr>
        <p:txBody>
          <a:bodyPr>
            <a:normAutofit/>
          </a:bodyPr>
          <a:lstStyle/>
          <a:p>
            <a:r>
              <a:rPr lang="en-US" sz="1200" dirty="0">
                <a:solidFill>
                  <a:srgbClr val="002060"/>
                </a:solidFill>
                <a:latin typeface="Century Gothic" panose="020B0502020202020204" pitchFamily="34" charset="0"/>
              </a:rPr>
              <a:t>Inclusion, Accessibility &amp; Engagement: Neurodiversity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C6EE75-1499-2379-3489-67843CC04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509" y="70214"/>
            <a:ext cx="3136490" cy="1118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F12462B-89C7-CC53-B8F9-D3DBE2294EB9}"/>
              </a:ext>
            </a:extLst>
          </p:cNvPr>
          <p:cNvSpPr txBox="1"/>
          <p:nvPr/>
        </p:nvSpPr>
        <p:spPr>
          <a:xfrm>
            <a:off x="309151" y="1084309"/>
            <a:ext cx="946411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the Church to embody Kingdom Values, we need to create a culture that </a:t>
            </a:r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embraces and supports neurodiversity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so those within this group feel welcome, accepted, and included</a:t>
            </a:r>
          </a:p>
          <a:p>
            <a:endParaRPr lang="en-GB" sz="2400" kern="100" dirty="0">
              <a:solidFill>
                <a:srgbClr val="00206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in doubt, </a:t>
            </a:r>
            <a:r>
              <a:rPr lang="en-GB" sz="28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hink </a:t>
            </a:r>
            <a:r>
              <a:rPr lang="en-GB" sz="36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 E R A</a:t>
            </a:r>
          </a:p>
          <a:p>
            <a:endParaRPr lang="en-GB" sz="2400" b="1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oices</a:t>
            </a:r>
            <a:r>
              <a:rPr lang="en-GB" sz="2000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GB" sz="20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we listening to the voices of neurodiverse people?</a:t>
            </a:r>
          </a:p>
          <a:p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ducation</a:t>
            </a:r>
            <a:r>
              <a:rPr lang="en-GB" sz="20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GB" sz="20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we educating ourselves about neurodiversity?</a:t>
            </a:r>
          </a:p>
          <a:p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epresentation </a:t>
            </a:r>
            <a:r>
              <a:rPr lang="en-GB" sz="20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20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neurodiversity represented in our church?</a:t>
            </a:r>
          </a:p>
          <a:p>
            <a:r>
              <a:rPr lang="en-GB" sz="28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800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llyship - </a:t>
            </a:r>
            <a:r>
              <a:rPr lang="en-GB" sz="20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we </a:t>
            </a:r>
            <a:r>
              <a:rPr lang="en-GB" sz="2000" b="1" kern="1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being allies to</a:t>
            </a:r>
            <a:r>
              <a:rPr lang="en-GB" sz="2000" b="1" kern="1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neurodiverse people in our community?</a:t>
            </a:r>
          </a:p>
          <a:p>
            <a:endParaRPr lang="en-GB" sz="2000" b="1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000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kern="100" dirty="0">
              <a:solidFill>
                <a:srgbClr val="00206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C6DDE3-F6DC-D24C-042B-F63AD65E4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1651" y="1494502"/>
            <a:ext cx="3380348" cy="53336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FDE9D3-1847-73B3-F161-135DDC94BC3B}"/>
              </a:ext>
            </a:extLst>
          </p:cNvPr>
          <p:cNvSpPr txBox="1"/>
          <p:nvPr/>
        </p:nvSpPr>
        <p:spPr>
          <a:xfrm>
            <a:off x="309151" y="160979"/>
            <a:ext cx="60719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Final Thoughts…</a:t>
            </a:r>
          </a:p>
        </p:txBody>
      </p:sp>
    </p:spTree>
    <p:extLst>
      <p:ext uri="{BB962C8B-B14F-4D97-AF65-F5344CB8AC3E}">
        <p14:creationId xmlns:p14="http://schemas.microsoft.com/office/powerpoint/2010/main" val="32213092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89910445_win32_SD_v9" id="{06F4C8C2-4DE9-47EA-AB67-C39A340F06B9}" vid="{A9F689A9-9FA2-4B4A-A637-CFCEAC1341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98149E0-B689-4311-816B-AE5BF5B860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D43940-FD1E-4F30-91F9-78B652C838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4401DB-1BF8-45E1-B754-4B28691CFDD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Merry mint presentation</Template>
  <TotalTime>433</TotalTime>
  <Words>1593</Words>
  <Application>Microsoft Office PowerPoint</Application>
  <PresentationFormat>Widescreen</PresentationFormat>
  <Paragraphs>247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Aptos</vt:lpstr>
      <vt:lpstr>Arial</vt:lpstr>
      <vt:lpstr>Calibri</vt:lpstr>
      <vt:lpstr>Century Gothic</vt:lpstr>
      <vt:lpstr>Corbel</vt:lpstr>
      <vt:lpstr>Wingdings</vt:lpstr>
      <vt:lpstr>Banded</vt:lpstr>
      <vt:lpstr>Neurodiversity:  Experiences &amp; Perceptions</vt:lpstr>
      <vt:lpstr>PowerPoint Presentation</vt:lpstr>
      <vt:lpstr>Neurodiversity: Experiences &amp; Perceptions</vt:lpstr>
      <vt:lpstr>Neurodiversity: Experiences &amp; Perceptions</vt:lpstr>
      <vt:lpstr>Neurodiversity: Experiences &amp; Perceptions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Neurodiversity: Experiences &amp; Perceptions</vt:lpstr>
      <vt:lpstr>Neurodiversity: Experiences &amp; Perceptions</vt:lpstr>
      <vt:lpstr>Neurodiversity: Experiences &amp; Perceptions</vt:lpstr>
      <vt:lpstr>Neurodiversity: Experiences &amp; Perceptions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Inclusion, Accessibility &amp; Engagement: Neurodiversity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Bethany Boothroyd</dc:creator>
  <cp:lastModifiedBy>Bethany Boothroyd</cp:lastModifiedBy>
  <cp:revision>31</cp:revision>
  <dcterms:created xsi:type="dcterms:W3CDTF">2026-03-24T16:08:44Z</dcterms:created>
  <dcterms:modified xsi:type="dcterms:W3CDTF">2026-08-31T13:09:27Z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